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Lst>
  <p:notesMasterIdLst>
    <p:notesMasterId r:id="rId92"/>
  </p:notesMasterIdLst>
  <p:handoutMasterIdLst>
    <p:handoutMasterId r:id="rId93"/>
  </p:handoutMasterIdLst>
  <p:sldIdLst>
    <p:sldId id="612" r:id="rId2"/>
    <p:sldId id="707" r:id="rId3"/>
    <p:sldId id="613" r:id="rId4"/>
    <p:sldId id="614" r:id="rId5"/>
    <p:sldId id="615" r:id="rId6"/>
    <p:sldId id="616" r:id="rId7"/>
    <p:sldId id="617" r:id="rId8"/>
    <p:sldId id="618" r:id="rId9"/>
    <p:sldId id="619" r:id="rId10"/>
    <p:sldId id="620" r:id="rId11"/>
    <p:sldId id="621" r:id="rId12"/>
    <p:sldId id="622" r:id="rId13"/>
    <p:sldId id="624" r:id="rId14"/>
    <p:sldId id="625" r:id="rId15"/>
    <p:sldId id="626" r:id="rId16"/>
    <p:sldId id="627" r:id="rId17"/>
    <p:sldId id="628" r:id="rId18"/>
    <p:sldId id="629" r:id="rId19"/>
    <p:sldId id="630" r:id="rId20"/>
    <p:sldId id="631" r:id="rId21"/>
    <p:sldId id="632" r:id="rId22"/>
    <p:sldId id="633" r:id="rId23"/>
    <p:sldId id="634" r:id="rId24"/>
    <p:sldId id="635" r:id="rId25"/>
    <p:sldId id="636" r:id="rId26"/>
    <p:sldId id="637" r:id="rId27"/>
    <p:sldId id="638" r:id="rId28"/>
    <p:sldId id="639" r:id="rId29"/>
    <p:sldId id="641" r:id="rId30"/>
    <p:sldId id="642" r:id="rId31"/>
    <p:sldId id="643" r:id="rId32"/>
    <p:sldId id="644" r:id="rId33"/>
    <p:sldId id="645" r:id="rId34"/>
    <p:sldId id="646" r:id="rId35"/>
    <p:sldId id="647"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2" r:id="rId49"/>
    <p:sldId id="663" r:id="rId50"/>
    <p:sldId id="664" r:id="rId51"/>
    <p:sldId id="665" r:id="rId52"/>
    <p:sldId id="666" r:id="rId53"/>
    <p:sldId id="667" r:id="rId54"/>
    <p:sldId id="668" r:id="rId55"/>
    <p:sldId id="669" r:id="rId56"/>
    <p:sldId id="670" r:id="rId57"/>
    <p:sldId id="671" r:id="rId58"/>
    <p:sldId id="672" r:id="rId59"/>
    <p:sldId id="673" r:id="rId60"/>
    <p:sldId id="674" r:id="rId61"/>
    <p:sldId id="675" r:id="rId62"/>
    <p:sldId id="676" r:id="rId63"/>
    <p:sldId id="677" r:id="rId64"/>
    <p:sldId id="679" r:id="rId65"/>
    <p:sldId id="680" r:id="rId66"/>
    <p:sldId id="681" r:id="rId67"/>
    <p:sldId id="682" r:id="rId68"/>
    <p:sldId id="683" r:id="rId69"/>
    <p:sldId id="684" r:id="rId70"/>
    <p:sldId id="685" r:id="rId71"/>
    <p:sldId id="686" r:id="rId72"/>
    <p:sldId id="687" r:id="rId73"/>
    <p:sldId id="688" r:id="rId74"/>
    <p:sldId id="689" r:id="rId75"/>
    <p:sldId id="690" r:id="rId76"/>
    <p:sldId id="692" r:id="rId77"/>
    <p:sldId id="693" r:id="rId78"/>
    <p:sldId id="694" r:id="rId79"/>
    <p:sldId id="695" r:id="rId80"/>
    <p:sldId id="696" r:id="rId81"/>
    <p:sldId id="697" r:id="rId82"/>
    <p:sldId id="698" r:id="rId83"/>
    <p:sldId id="700" r:id="rId84"/>
    <p:sldId id="701" r:id="rId85"/>
    <p:sldId id="702" r:id="rId86"/>
    <p:sldId id="703" r:id="rId87"/>
    <p:sldId id="704" r:id="rId88"/>
    <p:sldId id="705" r:id="rId89"/>
    <p:sldId id="706" r:id="rId90"/>
    <p:sldId id="545" r:id="rId9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4" autoAdjust="0"/>
    <p:restoredTop sz="86907" autoAdjust="0"/>
  </p:normalViewPr>
  <p:slideViewPr>
    <p:cSldViewPr>
      <p:cViewPr varScale="1">
        <p:scale>
          <a:sx n="79" d="100"/>
          <a:sy n="79" d="100"/>
        </p:scale>
        <p:origin x="748"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68453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365094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4256535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2969406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3902360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3149463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4154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84175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3296353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15412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279609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2926121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209428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2782950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02215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2684407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936504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6450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746164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3263727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858349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77630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19045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3448557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263417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90054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40128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33908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3333665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4009152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645680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2241640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578884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303236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1247950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469188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213083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006677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9121808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4251741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17856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101650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2588975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24</a:t>
            </a:fld>
            <a:endParaRPr lang="en-US"/>
          </a:p>
        </p:txBody>
      </p:sp>
    </p:spTree>
    <p:extLst>
      <p:ext uri="{BB962C8B-B14F-4D97-AF65-F5344CB8AC3E}">
        <p14:creationId xmlns:p14="http://schemas.microsoft.com/office/powerpoint/2010/main" val="325011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25</a:t>
            </a:fld>
            <a:endParaRPr lang="en-US"/>
          </a:p>
        </p:txBody>
      </p:sp>
    </p:spTree>
    <p:extLst>
      <p:ext uri="{BB962C8B-B14F-4D97-AF65-F5344CB8AC3E}">
        <p14:creationId xmlns:p14="http://schemas.microsoft.com/office/powerpoint/2010/main" val="363463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197305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smtClean="0"/>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smtClean="0"/>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timing>
    <p:tnLst>
      <p:par>
        <p:cTn id="1" dur="indefinite" restart="never" nodeType="tmRoot"/>
      </p:par>
    </p:tnLst>
  </p:timing>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6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4.emf"/></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4.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8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4800" y="381000"/>
            <a:ext cx="8534400" cy="742950"/>
          </a:xfrm>
        </p:spPr>
        <p:txBody>
          <a:bodyPr/>
          <a:lstStyle/>
          <a:p>
            <a:r>
              <a:rPr lang="en-US" altLang="zh-TW" dirty="0" smtClean="0"/>
              <a:t>Chap. 5: Logistic Regression</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1</a:t>
            </a:fld>
            <a:endParaRPr lang="en-US"/>
          </a:p>
        </p:txBody>
      </p:sp>
    </p:spTree>
    <p:extLst>
      <p:ext uri="{BB962C8B-B14F-4D97-AF65-F5344CB8AC3E}">
        <p14:creationId xmlns:p14="http://schemas.microsoft.com/office/powerpoint/2010/main" val="3410667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10</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1295342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a:t>
                </a:r>
                <a:r>
                  <a:rPr lang="en-US" sz="2400" dirty="0" smtClean="0"/>
                  <a:t>input</a:t>
                </a:r>
              </a:p>
              <a:p>
                <a:pPr marL="857250" lvl="1" indent="-514350">
                  <a:buFont typeface="Arial" panose="020B0604020202020204" pitchFamily="34" charset="0"/>
                  <a:buChar char="•"/>
                </a:pPr>
                <a:r>
                  <a:rPr lang="en-US" dirty="0" smtClean="0"/>
                  <a:t>For </a:t>
                </a:r>
                <a:r>
                  <a:rPr lang="en-US" dirty="0"/>
                  <a:t>each input observation </a:t>
                </a:r>
                <a:r>
                  <a:rPr lang="en-US" i="1" dirty="0"/>
                  <a:t>x</a:t>
                </a:r>
                <a:r>
                  <a:rPr lang="en-US" baseline="30000" dirty="0"/>
                  <a:t>(</a:t>
                </a:r>
                <a:r>
                  <a:rPr lang="en-US" i="1" baseline="30000" dirty="0" err="1"/>
                  <a:t>i</a:t>
                </a:r>
                <a:r>
                  <a:rPr lang="en-US" baseline="30000" dirty="0"/>
                  <a:t>)</a:t>
                </a:r>
                <a:r>
                  <a:rPr lang="en-US" dirty="0"/>
                  <a:t>, a vector of features [</a:t>
                </a:r>
                <a:r>
                  <a:rPr lang="en-US" i="1" dirty="0"/>
                  <a:t>x</a:t>
                </a:r>
                <a:r>
                  <a:rPr lang="en-US" baseline="-25000" dirty="0"/>
                  <a:t>1</a:t>
                </a:r>
                <a:r>
                  <a:rPr lang="en-US" dirty="0"/>
                  <a:t>, </a:t>
                </a:r>
                <a:r>
                  <a:rPr lang="en-US" i="1" dirty="0"/>
                  <a:t>x</a:t>
                </a:r>
                <a:r>
                  <a:rPr lang="en-US" baseline="-25000" dirty="0"/>
                  <a:t>2</a:t>
                </a:r>
                <a:r>
                  <a:rPr lang="en-US" dirty="0"/>
                  <a:t>, ... , </a:t>
                </a:r>
                <a:r>
                  <a:rPr lang="en-US" i="1" dirty="0" err="1"/>
                  <a:t>x</a:t>
                </a:r>
                <a:r>
                  <a:rPr lang="en-US" i="1" baseline="-25000" dirty="0" err="1"/>
                  <a:t>n</a:t>
                </a:r>
                <a:r>
                  <a:rPr lang="en-US" dirty="0" smtClean="0"/>
                  <a:t>]</a:t>
                </a:r>
              </a:p>
              <a:p>
                <a:pPr marL="857250" lvl="1" indent="-514350">
                  <a:buFont typeface="Arial" panose="020B0604020202020204" pitchFamily="34" charset="0"/>
                  <a:buChar char="•"/>
                </a:pPr>
                <a:r>
                  <a:rPr lang="en-US" dirty="0" smtClean="0"/>
                  <a:t>Feature </a:t>
                </a:r>
                <a:r>
                  <a:rPr lang="en-US" i="1" dirty="0"/>
                  <a:t>j </a:t>
                </a:r>
                <a:r>
                  <a:rPr lang="en-US" dirty="0"/>
                  <a:t>for input </a:t>
                </a:r>
                <a:r>
                  <a:rPr lang="en-US" i="1" dirty="0"/>
                  <a:t>x</a:t>
                </a:r>
                <a:r>
                  <a:rPr lang="en-US" baseline="30000" dirty="0"/>
                  <a:t>(</a:t>
                </a:r>
                <a:r>
                  <a:rPr lang="en-US" i="1" baseline="30000" dirty="0" err="1"/>
                  <a:t>i</a:t>
                </a:r>
                <a:r>
                  <a:rPr lang="en-US" baseline="30000" dirty="0"/>
                  <a:t>) </a:t>
                </a:r>
                <a:r>
                  <a:rPr lang="en-US" dirty="0"/>
                  <a:t>is </a:t>
                </a:r>
                <a:r>
                  <a:rPr lang="en-US" dirty="0" err="1"/>
                  <a:t>x</a:t>
                </a:r>
                <a:r>
                  <a:rPr lang="en-US" baseline="-25000" dirty="0" err="1"/>
                  <a:t>j</a:t>
                </a:r>
                <a:r>
                  <a:rPr lang="en-US" dirty="0"/>
                  <a:t>, more completely  </a:t>
                </a:r>
                <a:r>
                  <a:rPr lang="en-US" i="1" dirty="0" err="1"/>
                  <a:t>x</a:t>
                </a:r>
                <a:r>
                  <a:rPr lang="en-US" i="1" baseline="-25000" dirty="0" err="1"/>
                  <a:t>j</a:t>
                </a:r>
                <a:r>
                  <a:rPr lang="en-US" baseline="30000" dirty="0"/>
                  <a:t>(</a:t>
                </a:r>
                <a:r>
                  <a:rPr lang="en-US" i="1" baseline="30000" dirty="0" err="1"/>
                  <a:t>i</a:t>
                </a:r>
                <a:r>
                  <a:rPr lang="en-US" baseline="30000" dirty="0"/>
                  <a:t>)</a:t>
                </a:r>
                <a:r>
                  <a:rPr lang="en-US" dirty="0"/>
                  <a:t>, or sometimes </a:t>
                </a:r>
                <a:r>
                  <a:rPr lang="en-US" i="1" dirty="0"/>
                  <a:t>f</a:t>
                </a:r>
                <a:r>
                  <a:rPr lang="en-US" i="1" baseline="-25000" dirty="0"/>
                  <a:t>j</a:t>
                </a:r>
                <a:r>
                  <a:rPr lang="en-US" dirty="0"/>
                  <a:t>(</a:t>
                </a:r>
                <a:r>
                  <a:rPr lang="en-US" i="1" dirty="0"/>
                  <a:t>x</a:t>
                </a:r>
                <a:r>
                  <a:rPr lang="en-US" dirty="0" smtClean="0"/>
                  <a:t>)</a:t>
                </a:r>
                <a:endParaRPr lang="en-US" dirty="0"/>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a:t>
                </a:r>
                <a:r>
                  <a:rPr lang="en-US" sz="2400" dirty="0" smtClean="0"/>
                  <a:t>functions</a:t>
                </a:r>
                <a:endParaRPr lang="en-US" sz="2400" dirty="0"/>
              </a:p>
              <a:p>
                <a:pPr marL="514350" indent="-514350">
                  <a:buFont typeface="+mj-lt"/>
                  <a:buAutoNum type="arabicPeriod"/>
                </a:pPr>
                <a:r>
                  <a:rPr lang="en-US" sz="2400" dirty="0"/>
                  <a:t>An objective function for learning, like </a:t>
                </a:r>
                <a:r>
                  <a:rPr lang="en-US" sz="2400" b="1" dirty="0"/>
                  <a:t>cross-entropy </a:t>
                </a:r>
                <a:r>
                  <a:rPr lang="en-US" sz="2400" b="1" dirty="0" smtClean="0"/>
                  <a:t>loss</a:t>
                </a:r>
                <a:r>
                  <a:rPr lang="en-US" sz="2400" dirty="0" smtClean="0"/>
                  <a:t> </a:t>
                </a:r>
                <a:endParaRPr lang="en-US" sz="2400" dirty="0"/>
              </a:p>
              <a:p>
                <a:pPr marL="514350" indent="-514350">
                  <a:buFont typeface="+mj-lt"/>
                  <a:buAutoNum type="arabicPeriod"/>
                </a:pPr>
                <a:r>
                  <a:rPr lang="en-US" sz="2400" dirty="0"/>
                  <a:t>An algorithm for optimizing the objective function: </a:t>
                </a:r>
                <a:r>
                  <a:rPr lang="en-US" sz="2400" b="1" dirty="0"/>
                  <a:t>stochastic gradient </a:t>
                </a:r>
                <a:r>
                  <a:rPr lang="en-US" sz="2400" b="1" dirty="0" smtClean="0"/>
                  <a:t>descent</a:t>
                </a:r>
                <a:r>
                  <a:rPr lang="en-US" sz="2400" dirty="0" smtClean="0"/>
                  <a:t> </a:t>
                </a:r>
                <a:endParaRPr lang="en-US" sz="2400" dirty="0"/>
              </a:p>
            </p:txBody>
          </p:sp>
        </mc:Choice>
        <mc:Fallback>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1194" t="-1538"/>
                </a:stretch>
              </a:blipFill>
            </p:spPr>
            <p:txBody>
              <a:bodyPr/>
              <a:lstStyle/>
              <a:p>
                <a:r>
                  <a:rPr lang="zh-TW" alt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562584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a:t>
            </a:r>
            <a:r>
              <a:rPr lang="en-US" b="1" dirty="0" smtClean="0"/>
              <a:t>loss</a:t>
            </a:r>
            <a:r>
              <a:rPr lang="en-US" dirty="0" smtClean="0"/>
              <a:t> </a:t>
            </a:r>
            <a:endParaRPr lang="en-US" dirty="0"/>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60950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Classification in Logistic Regression</a:t>
            </a:r>
          </a:p>
        </p:txBody>
      </p:sp>
    </p:spTree>
    <p:extLst>
      <p:ext uri="{BB962C8B-B14F-4D97-AF65-F5344CB8AC3E}">
        <p14:creationId xmlns:p14="http://schemas.microsoft.com/office/powerpoint/2010/main" val="272371006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278068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187503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868649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333303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46030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lnSpcReduction="10000"/>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3"/>
          <a:stretch>
            <a:fillRect/>
          </a:stretch>
        </p:blipFill>
        <p:spPr>
          <a:xfrm>
            <a:off x="2057400" y="4028340"/>
            <a:ext cx="3951482" cy="617419"/>
          </a:xfrm>
          <a:prstGeom prst="rect">
            <a:avLst/>
          </a:prstGeom>
        </p:spPr>
      </p:pic>
      <mc:AlternateContent xmlns:mc="http://schemas.openxmlformats.org/markup-compatibility/2006" xmlns:a14="http://schemas.microsoft.com/office/drawing/2010/main">
        <mc:Choice Requires="a14">
          <p:sp>
            <p:nvSpPr>
              <p:cNvPr id="4" name="文字方塊 3"/>
              <p:cNvSpPr txBox="1"/>
              <p:nvPr/>
            </p:nvSpPr>
            <p:spPr>
              <a:xfrm>
                <a:off x="1524000" y="2724150"/>
                <a:ext cx="3877048" cy="11762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𝑛</m:t>
                          </m:r>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e>
                      </m:nary>
                    </m:oMath>
                  </m:oMathPara>
                </a14:m>
                <a:endParaRPr lang="zh-TW" altLang="en-US" sz="1800" dirty="0">
                  <a:latin typeface="+mn-lt"/>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1524000" y="2724150"/>
                <a:ext cx="3877048" cy="1176219"/>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74798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r>
              <a:rPr lang="en-US" altLang="zh-TW" dirty="0" smtClean="0"/>
              <a:t>Ch.5: Logistic Regression, </a:t>
            </a:r>
            <a:br>
              <a:rPr lang="en-US" altLang="zh-TW" dirty="0" smtClean="0"/>
            </a:br>
            <a:r>
              <a:rPr lang="en-US" altLang="zh-TW" dirty="0" smtClean="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smtClean="0"/>
              <a:t>NLP &amp; TM, Spring 2024</a:t>
            </a:r>
            <a:endParaRPr lang="zh-TW" altLang="en-US"/>
          </a:p>
        </p:txBody>
      </p:sp>
      <p:sp>
        <p:nvSpPr>
          <p:cNvPr id="5" name="頁尾版面配置區 4"/>
          <p:cNvSpPr>
            <a:spLocks noGrp="1"/>
          </p:cNvSpPr>
          <p:nvPr>
            <p:ph type="ftr" sz="quarter" idx="11"/>
          </p:nvPr>
        </p:nvSpPr>
        <p:spPr/>
        <p:txBody>
          <a:bodyPr/>
          <a:lstStyle/>
          <a:p>
            <a:r>
              <a:rPr lang="en-US" altLang="zh-TW" smtClean="0"/>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47237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r>
              <a:rPr lang="en-US" sz="3200" dirty="0" smtClean="0"/>
              <a:t>”</a:t>
            </a:r>
            <a:endParaRPr lang="en-US" sz="3200" dirty="0"/>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6941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70849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22</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1524142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pPr marL="0" indent="0">
              <a:buNone/>
            </a:pP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4242013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98568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770187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363678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102454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709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normAutofit/>
          </a:bodyPr>
          <a:lstStyle/>
          <a:p>
            <a:r>
              <a:rPr lang="en-US" sz="3100" dirty="0">
                <a:solidFill>
                  <a:schemeClr val="tx2"/>
                </a:solidFill>
              </a:rPr>
              <a:t>Logistic Regression: a text example on sentiment classification</a:t>
            </a:r>
          </a:p>
        </p:txBody>
      </p:sp>
    </p:spTree>
    <p:extLst>
      <p:ext uri="{BB962C8B-B14F-4D97-AF65-F5344CB8AC3E}">
        <p14:creationId xmlns:p14="http://schemas.microsoft.com/office/powerpoint/2010/main" val="228941583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Background: generative and discriminative classifiers</a:t>
            </a:r>
          </a:p>
          <a:p>
            <a:r>
              <a:rPr lang="en-US" altLang="zh-TW" dirty="0" smtClean="0"/>
              <a:t>Classification in logistic regression</a:t>
            </a:r>
          </a:p>
          <a:p>
            <a:r>
              <a:rPr lang="hsb-DE" altLang="zh-TW" dirty="0"/>
              <a:t>Logistic Regression: a text example on sentiment classification</a:t>
            </a:r>
          </a:p>
          <a:p>
            <a:r>
              <a:rPr lang="hsb-DE" altLang="zh-TW" dirty="0"/>
              <a:t>Learning: Cross-Entropy Loss</a:t>
            </a:r>
          </a:p>
          <a:p>
            <a:r>
              <a:rPr lang="hsb-DE" altLang="zh-TW" dirty="0">
                <a:solidFill>
                  <a:schemeClr val="bg1">
                    <a:lumMod val="65000"/>
                  </a:schemeClr>
                </a:solidFill>
              </a:rPr>
              <a:t>Stochastic Gradient Descent</a:t>
            </a:r>
          </a:p>
          <a:p>
            <a:r>
              <a:rPr lang="en-US" altLang="zh-TW" dirty="0">
                <a:solidFill>
                  <a:schemeClr val="bg1">
                    <a:lumMod val="65000"/>
                  </a:schemeClr>
                </a:solidFill>
              </a:rPr>
              <a:t>Stochastic Gradient Descent: An example and more details</a:t>
            </a:r>
          </a:p>
          <a:p>
            <a:r>
              <a:rPr lang="hsb-DE" altLang="zh-TW" dirty="0">
                <a:solidFill>
                  <a:schemeClr val="bg1">
                    <a:lumMod val="65000"/>
                  </a:schemeClr>
                </a:solidFill>
              </a:rPr>
              <a:t>Regularization</a:t>
            </a:r>
          </a:p>
          <a:p>
            <a:r>
              <a:rPr lang="hsb-DE" altLang="zh-TW" dirty="0"/>
              <a:t>Multinomial Logistic Regression</a:t>
            </a:r>
          </a:p>
          <a:p>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3106213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smtClean="0">
                <a:solidFill>
                  <a:schemeClr val="tx1"/>
                </a:solidFill>
                <a:latin typeface="Calibri" panose="020F0502020204030204" pitchFamily="34" charset="0"/>
                <a:ea typeface="TimesNewRomanPSMT"/>
                <a:cs typeface="Calibri" panose="020F0502020204030204" pitchFamily="34" charset="0"/>
              </a:rPr>
              <a:t> It's </a:t>
            </a:r>
            <a:r>
              <a:rPr lang="en-US" altLang="en-US" sz="2100" dirty="0">
                <a:solidFill>
                  <a:schemeClr val="tx1"/>
                </a:solidFill>
                <a:latin typeface="Calibri" panose="020F0502020204030204" pitchFamily="34" charset="0"/>
                <a:ea typeface="TimesNewRomanPSMT"/>
                <a:cs typeface="Calibri" panose="020F0502020204030204" pitchFamily="34" charset="0"/>
              </a:rPr>
              <a:t>hokey . There are virtually no surprises , and the writing is second-rate .         So why was it so enjoyable ? </a:t>
            </a:r>
            <a:endParaRPr lang="en-US" altLang="en-US" sz="2100" dirty="0" smtClean="0">
              <a:solidFill>
                <a:schemeClr val="tx1"/>
              </a:solidFill>
              <a:latin typeface="Calibri" panose="020F0502020204030204" pitchFamily="34" charset="0"/>
              <a:ea typeface="TimesNewRomanPSMT"/>
              <a:cs typeface="Calibri" panose="020F0502020204030204" pitchFamily="34" charset="0"/>
            </a:endParaRPr>
          </a:p>
          <a:p>
            <a:pPr marL="0" lvl="0" indent="0" eaLnBrk="0" hangingPunct="0">
              <a:spcBef>
                <a:spcPct val="0"/>
              </a:spcBef>
              <a:buClrTx/>
            </a:pPr>
            <a:r>
              <a:rPr lang="en-US" altLang="en-US" sz="2100" dirty="0" smtClean="0">
                <a:latin typeface="Calibri" panose="020F0502020204030204" pitchFamily="34" charset="0"/>
                <a:ea typeface="TimesNewRomanPSMT"/>
                <a:cs typeface="Calibri" panose="020F0502020204030204" pitchFamily="34" charset="0"/>
              </a:rPr>
              <a:t> For </a:t>
            </a:r>
            <a:r>
              <a:rPr lang="en-US" altLang="en-US" sz="2100" dirty="0">
                <a:latin typeface="Calibri" panose="020F0502020204030204" pitchFamily="34" charset="0"/>
                <a:ea typeface="TimesNewRomanPSMT"/>
                <a:cs typeface="Calibri" panose="020F0502020204030204" pitchFamily="34" charset="0"/>
              </a:rPr>
              <a:t>one thing , the cast is </a:t>
            </a:r>
            <a:r>
              <a:rPr lang="en-US" altLang="en-US" sz="2100" dirty="0" smtClean="0">
                <a:latin typeface="Calibri" panose="020F0502020204030204" pitchFamily="34" charset="0"/>
                <a:ea typeface="TimesNewRomanPSMT"/>
                <a:cs typeface="Calibri" panose="020F0502020204030204" pitchFamily="34" charset="0"/>
              </a:rPr>
              <a:t>great </a:t>
            </a:r>
            <a:r>
              <a:rPr lang="en-US" altLang="en-US" sz="2100" dirty="0">
                <a:latin typeface="Calibri" panose="020F0502020204030204" pitchFamily="34" charset="0"/>
                <a:ea typeface="TimesNewRomanPSMT"/>
                <a:cs typeface="Calibri" panose="020F0502020204030204" pitchFamily="34" charset="0"/>
              </a:rPr>
              <a:t>.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45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364767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564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33</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631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34</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84413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r>
              <a:rPr lang="en-US" dirty="0"/>
              <a:t/>
            </a:r>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320030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Learning: Cross-Entropy Loss</a:t>
            </a:r>
          </a:p>
        </p:txBody>
      </p:sp>
    </p:spTree>
    <p:extLst>
      <p:ext uri="{BB962C8B-B14F-4D97-AF65-F5344CB8AC3E}">
        <p14:creationId xmlns:p14="http://schemas.microsoft.com/office/powerpoint/2010/main" val="10992166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a:bodyPr>
              <a:lstStyle/>
              <a:p>
                <a:r>
                  <a:rPr lang="en-US" dirty="0" smtClean="0"/>
                  <a:t>Supervised classification: </a:t>
                </a:r>
              </a:p>
              <a:p>
                <a:pPr marL="800100" lvl="1"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smtClean="0"/>
                  <a:t>x</a:t>
                </a:r>
                <a:r>
                  <a:rPr lang="en-US" dirty="0" smtClean="0"/>
                  <a:t> </a:t>
                </a:r>
                <a:endParaRPr lang="en-US" dirty="0"/>
              </a:p>
              <a:p>
                <a:pPr marL="800100" lvl="1"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smtClean="0">
                  <a:solidFill>
                    <a:srgbClr val="0000CC"/>
                  </a:solidFill>
                </a:endParaRPr>
              </a:p>
              <a:p>
                <a:pPr marL="800100" lvl="1" indent="-457200">
                  <a:buFont typeface="Arial" panose="020B0604020202020204" pitchFamily="34" charset="0"/>
                  <a:buChar char="•"/>
                </a:pPr>
                <a:r>
                  <a:rPr lang="en-US" dirty="0" smtClean="0"/>
                  <a:t>We </a:t>
                </a:r>
                <a:r>
                  <a:rPr lang="en-US" dirty="0"/>
                  <a:t>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smtClean="0">
                    <a:solidFill>
                      <a:srgbClr val="0000CC"/>
                    </a:solidFill>
                  </a:rPr>
                  <a:t>)</a:t>
                </a:r>
                <a:r>
                  <a:rPr lang="en-US" dirty="0" smtClean="0"/>
                  <a:t> </a:t>
                </a:r>
                <a:endParaRPr lang="en-US" dirty="0"/>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a:t>
                </a:r>
                <a:r>
                  <a:rPr lang="en-US" dirty="0" smtClean="0"/>
                  <a:t>loss</a:t>
                </a:r>
                <a:endParaRPr lang="en-US" dirty="0"/>
              </a:p>
            </p:txBody>
          </p:sp>
        </mc:Choice>
        <mc:Fallback>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1008" t="-1375" b="-1718"/>
                </a:stretch>
              </a:blipFill>
            </p:spPr>
            <p:txBody>
              <a:bodyPr/>
              <a:lstStyle/>
              <a:p>
                <a:r>
                  <a:rPr lang="zh-TW" alt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25901725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58093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pPr marL="0" indent="0">
                  <a:buNone/>
                </a:pPr>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pPr marL="0" indent="0">
                  <a:buNone/>
                </a:pPr>
                <a:r>
                  <a:rPr lang="en-US" sz="3200" dirty="0" smtClean="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pPr marL="0" indent="0">
                  <a:buNone/>
                </a:pPr>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13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954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Background: Generative and Discriminative Classifiers</a:t>
            </a:r>
          </a:p>
        </p:txBody>
      </p:sp>
    </p:spTree>
    <p:extLst>
      <p:ext uri="{BB962C8B-B14F-4D97-AF65-F5344CB8AC3E}">
        <p14:creationId xmlns:p14="http://schemas.microsoft.com/office/powerpoint/2010/main" val="315419385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r>
              <a:rPr lang="en-US" dirty="0"/>
              <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0" indent="0">
              <a:buNone/>
            </a:pPr>
            <a:r>
              <a:rPr lang="en-US" dirty="0" smtClean="0"/>
              <a:t>	the </a:t>
            </a:r>
            <a:r>
              <a:rPr lang="en-US" dirty="0"/>
              <a:t>log probability </a:t>
            </a:r>
          </a:p>
          <a:p>
            <a:pPr marL="0" indent="0">
              <a:buNone/>
            </a:pPr>
            <a:r>
              <a:rPr lang="en-US" dirty="0" smtClean="0"/>
              <a:t>	of </a:t>
            </a:r>
            <a:r>
              <a:rPr lang="en-US" dirty="0"/>
              <a:t>the true </a:t>
            </a:r>
            <a:r>
              <a:rPr lang="en-US" i="1" dirty="0"/>
              <a:t>y </a:t>
            </a:r>
            <a:r>
              <a:rPr lang="en-US" dirty="0"/>
              <a:t>labels in the training data </a:t>
            </a:r>
          </a:p>
          <a:p>
            <a:pPr marL="0" indent="0">
              <a:buNone/>
            </a:pPr>
            <a:r>
              <a:rPr lang="en-US" dirty="0" smtClean="0"/>
              <a:t>	given </a:t>
            </a:r>
            <a:r>
              <a:rPr lang="en-US" dirty="0"/>
              <a:t>the observations </a:t>
            </a:r>
            <a:r>
              <a:rPr lang="en-US" i="1" dirty="0"/>
              <a:t>x</a:t>
            </a:r>
          </a:p>
          <a:p>
            <a:endParaRPr lang="en-US" dirty="0"/>
          </a:p>
          <a:p>
            <a:endParaRPr lang="en-US" dirty="0"/>
          </a:p>
        </p:txBody>
      </p:sp>
    </p:spTree>
    <p:extLst>
      <p:ext uri="{BB962C8B-B14F-4D97-AF65-F5344CB8AC3E}">
        <p14:creationId xmlns:p14="http://schemas.microsoft.com/office/powerpoint/2010/main" val="235441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pPr marL="0" indent="0">
                  <a:buNone/>
                </a:pPr>
                <a:r>
                  <a:rPr lang="en-US" dirty="0"/>
                  <a:t> </a:t>
                </a:r>
              </a:p>
              <a:p>
                <a:r>
                  <a:rPr lang="en-US" dirty="0"/>
                  <a:t>noting:</a:t>
                </a:r>
              </a:p>
              <a:p>
                <a:pPr marL="0" indent="0">
                  <a:buNone/>
                </a:pPr>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pPr marL="0" indent="0">
                  <a:buNone/>
                </a:pPr>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979" t="-1208"/>
                </a:stretch>
              </a:blipFill>
            </p:spPr>
            <p:txBody>
              <a:bodyPr/>
              <a:lstStyle/>
              <a:p>
                <a:r>
                  <a:rPr lang="zh-TW" alt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233197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37718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76224" y="2343150"/>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276224" y="2343150"/>
                <a:ext cx="8591551" cy="3564436"/>
              </a:xfrm>
              <a:blipFill>
                <a:blip r:embed="rId2"/>
                <a:stretch>
                  <a:fillRect l="-1064" t="-1368"/>
                </a:stretch>
              </a:blipFill>
            </p:spPr>
            <p:txBody>
              <a:bodyPr/>
              <a:lstStyle/>
              <a:p>
                <a:r>
                  <a:rPr lang="zh-TW" alt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345721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a:t>
            </a:r>
            <a:r>
              <a:rPr lang="en-US" sz="2600" dirty="0" smtClean="0"/>
              <a:t>be:</a:t>
            </a:r>
          </a:p>
          <a:p>
            <a:pPr lvl="1"/>
            <a:r>
              <a:rPr lang="en-US" sz="2200" dirty="0" smtClean="0"/>
              <a:t>smaller </a:t>
            </a:r>
            <a:r>
              <a:rPr lang="en-US" sz="2200" dirty="0"/>
              <a:t>if the model estimate is close to </a:t>
            </a:r>
            <a:r>
              <a:rPr lang="en-US" sz="2200" dirty="0" smtClean="0"/>
              <a:t>correct</a:t>
            </a:r>
          </a:p>
          <a:p>
            <a:pPr lvl="1"/>
            <a:r>
              <a:rPr lang="en-US" sz="2600" dirty="0" smtClean="0"/>
              <a:t>bigger </a:t>
            </a:r>
            <a:r>
              <a:rPr lang="en-US" sz="2600" dirty="0"/>
              <a:t>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26055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14400" y="1570153"/>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914400" y="3383715"/>
            <a:ext cx="6263180" cy="1292756"/>
          </a:xfrm>
          <a:prstGeom prst="rect">
            <a:avLst/>
          </a:prstGeom>
        </p:spPr>
      </p:pic>
    </p:spTree>
    <p:extLst>
      <p:ext uri="{BB962C8B-B14F-4D97-AF65-F5344CB8AC3E}">
        <p14:creationId xmlns:p14="http://schemas.microsoft.com/office/powerpoint/2010/main" val="177176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11653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21155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Stochastic Gradient Descent</a:t>
            </a:r>
          </a:p>
        </p:txBody>
      </p:sp>
    </p:spTree>
    <p:extLst>
      <p:ext uri="{BB962C8B-B14F-4D97-AF65-F5344CB8AC3E}">
        <p14:creationId xmlns:p14="http://schemas.microsoft.com/office/powerpoint/2010/main" val="268799359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smtClean="0"/>
                  <a:t>w,b</a:t>
                </a:r>
                <a:r>
                  <a:rPr lang="en-US" dirty="0" smtClean="0"/>
                  <a:t>)</a:t>
                </a:r>
              </a:p>
              <a:p>
                <a:pPr lvl="1"/>
                <a:r>
                  <a:rPr lang="en-US" dirty="0" smtClean="0">
                    <a:latin typeface="Calibri" panose="020F0502020204030204" pitchFamily="34" charset="0"/>
                    <a:cs typeface="Calibri" panose="020F0502020204030204" pitchFamily="34" charset="0"/>
                  </a:rPr>
                  <a:t>And </a:t>
                </a:r>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1018" t="-1156"/>
                </a:stretch>
              </a:blipFill>
            </p:spPr>
            <p:txBody>
              <a:bodyPr/>
              <a:lstStyle/>
              <a:p>
                <a:r>
                  <a:rPr lang="zh-TW" alt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447800" y="3409950"/>
            <a:ext cx="6429375" cy="1270000"/>
          </a:xfrm>
          <a:prstGeom prst="rect">
            <a:avLst/>
          </a:prstGeom>
        </p:spPr>
      </p:pic>
    </p:spTree>
    <p:extLst>
      <p:ext uri="{BB962C8B-B14F-4D97-AF65-F5344CB8AC3E}">
        <p14:creationId xmlns:p14="http://schemas.microsoft.com/office/powerpoint/2010/main" val="231982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2083173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2874534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pPr marL="0" indent="0">
              <a:buNone/>
            </a:pPr>
            <a:r>
              <a:rPr lang="en-US" dirty="0"/>
              <a:t> </a:t>
            </a:r>
          </a:p>
          <a:p>
            <a:endParaRPr lang="en-US" dirty="0"/>
          </a:p>
        </p:txBody>
      </p:sp>
    </p:spTree>
    <p:extLst>
      <p:ext uri="{BB962C8B-B14F-4D97-AF65-F5344CB8AC3E}">
        <p14:creationId xmlns:p14="http://schemas.microsoft.com/office/powerpoint/2010/main" val="322010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1047750"/>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371601"/>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3229580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81000" y="1047750"/>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800166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228601" y="1047750"/>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3058990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3688088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3800532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639256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2259934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2779268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fontScale="92500" lnSpcReduction="10000"/>
          </a:bodyPr>
          <a:lstStyle/>
          <a:p>
            <a:r>
              <a:rPr lang="en-US" sz="4000" dirty="0"/>
              <a:t>Naive Bayes is a </a:t>
            </a:r>
            <a:r>
              <a:rPr lang="en-US" sz="4000" b="1" dirty="0"/>
              <a:t>generative</a:t>
            </a:r>
            <a:r>
              <a:rPr lang="en-US" sz="4000" dirty="0"/>
              <a:t> classifier</a:t>
            </a:r>
          </a:p>
          <a:p>
            <a:endParaRPr lang="en-US" sz="4000" dirty="0"/>
          </a:p>
          <a:p>
            <a:pPr marL="0" indent="0">
              <a:buNone/>
            </a:pPr>
            <a:r>
              <a:rPr lang="en-US" sz="4000" dirty="0" smtClean="0">
                <a:solidFill>
                  <a:schemeClr val="tx1">
                    <a:lumMod val="50000"/>
                    <a:lumOff val="50000"/>
                  </a:schemeClr>
                </a:solidFill>
              </a:rPr>
              <a:t>By </a:t>
            </a:r>
            <a:r>
              <a:rPr lang="en-US" sz="4000" dirty="0">
                <a:solidFill>
                  <a:schemeClr val="tx1">
                    <a:lumMod val="50000"/>
                    <a:lumOff val="50000"/>
                  </a:schemeClr>
                </a:solidFill>
              </a:rPr>
              <a:t>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26467816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p:pic>
        <p:nvPicPr>
          <p:cNvPr id="5" name="Content Placeholder 4">
            <a:extLst>
              <a:ext uri="{FF2B5EF4-FFF2-40B4-BE49-F238E27FC236}">
                <a16:creationId xmlns:a16="http://schemas.microsoft.com/office/drawing/2014/main" id="{18C2561E-676A-8F46-A143-916F5F5F47DA}"/>
              </a:ext>
            </a:extLst>
          </p:cNvPr>
          <p:cNvPicPr>
            <a:picLocks noGrp="1" noChangeAspect="1"/>
          </p:cNvPicPr>
          <p:nvPr>
            <p:ph idx="1"/>
          </p:nvPr>
        </p:nvPicPr>
        <p:blipFill>
          <a:blip r:embed="rId3"/>
          <a:stretch>
            <a:fillRect/>
          </a:stretch>
        </p:blipFill>
        <p:spPr>
          <a:xfrm>
            <a:off x="1752600" y="1571714"/>
            <a:ext cx="5410200" cy="2131291"/>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9" name="Picture 8">
            <a:extLst>
              <a:ext uri="{FF2B5EF4-FFF2-40B4-BE49-F238E27FC236}">
                <a16:creationId xmlns:a16="http://schemas.microsoft.com/office/drawing/2014/main" id="{0743EA16-4E01-3C4B-B55B-D7D035506244}"/>
              </a:ext>
            </a:extLst>
          </p:cNvPr>
          <p:cNvPicPr>
            <a:picLocks noChangeAspect="1"/>
          </p:cNvPicPr>
          <p:nvPr/>
        </p:nvPicPr>
        <p:blipFill>
          <a:blip r:embed="rId5"/>
          <a:stretch>
            <a:fillRect/>
          </a:stretch>
        </p:blipFill>
        <p:spPr>
          <a:xfrm>
            <a:off x="2286000" y="4400550"/>
            <a:ext cx="4259299" cy="488772"/>
          </a:xfrm>
          <a:prstGeom prst="rect">
            <a:avLst/>
          </a:prstGeom>
        </p:spPr>
      </p:pic>
    </p:spTree>
    <p:extLst>
      <p:ext uri="{BB962C8B-B14F-4D97-AF65-F5344CB8AC3E}">
        <p14:creationId xmlns:p14="http://schemas.microsoft.com/office/powerpoint/2010/main" val="789097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fontScale="90000"/>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3449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2068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2339919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Stochastic Gradient Descent: An example and more details</a:t>
            </a:r>
          </a:p>
        </p:txBody>
      </p:sp>
    </p:spTree>
    <p:extLst>
      <p:ext uri="{BB962C8B-B14F-4D97-AF65-F5344CB8AC3E}">
        <p14:creationId xmlns:p14="http://schemas.microsoft.com/office/powerpoint/2010/main" val="138230753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1167353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502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31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10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1117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3993849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60064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5289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9353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879643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749127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594132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r>
              <a:rPr lang="en-US" sz="3200" dirty="0">
                <a:solidFill>
                  <a:schemeClr val="tx2"/>
                </a:solidFill>
              </a:rPr>
              <a:t>Regularization</a:t>
            </a:r>
          </a:p>
        </p:txBody>
      </p:sp>
    </p:spTree>
    <p:extLst>
      <p:ext uri="{BB962C8B-B14F-4D97-AF65-F5344CB8AC3E}">
        <p14:creationId xmlns:p14="http://schemas.microsoft.com/office/powerpoint/2010/main" val="237395016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p:txBody>
          <a:bodyPr/>
          <a:lstStyle/>
          <a:p>
            <a:r>
              <a:rPr lang="en-US" dirty="0"/>
              <a:t>Overfitting</a:t>
            </a:r>
          </a:p>
        </p:txBody>
      </p:sp>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r>
              <a:rPr lang="en-US" i="1" dirty="0"/>
              <a:t>y</a:t>
            </a:r>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p:spTree>
    <p:extLst>
      <p:ext uri="{BB962C8B-B14F-4D97-AF65-F5344CB8AC3E}">
        <p14:creationId xmlns:p14="http://schemas.microsoft.com/office/powerpoint/2010/main" val="6096076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411079" y="1581239"/>
            <a:ext cx="5105400" cy="1137597"/>
          </a:xfrm>
        </p:spPr>
        <p:txBody>
          <a:bodyPr>
            <a:normAutofit/>
          </a:bodyPr>
          <a:lstStyle/>
          <a:p>
            <a:r>
              <a:rPr lang="en-US" sz="3000" dirty="0">
                <a:solidFill>
                  <a:schemeClr val="tx1"/>
                </a:solidFill>
                <a:latin typeface="Calibri" panose="020F0502020204030204" pitchFamily="34" charset="0"/>
                <a:cs typeface="Calibri" panose="020F0502020204030204" pitchFamily="34" charset="0"/>
              </a:rPr>
              <a:t>This movie drew me in, and it'll do the same to you.</a:t>
            </a: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a:xfrm>
            <a:off x="7389113" y="4812178"/>
            <a:ext cx="1058392" cy="306506"/>
          </a:xfrm>
        </p:spPr>
        <p:txBody>
          <a:bodyPr/>
          <a:lstStyle/>
          <a:p>
            <a:fld id="{D07771B2-D7F7-364E-B6F3-F7FE93606BCE}" type="slidenum">
              <a:rPr lang="en-US" sz="3000" smtClean="0">
                <a:latin typeface="Calibri" panose="020F0502020204030204" pitchFamily="34" charset="0"/>
                <a:cs typeface="Calibri" panose="020F0502020204030204" pitchFamily="34" charset="0"/>
              </a:rPr>
              <a:t>78</a:t>
            </a:fld>
            <a:endParaRPr lang="en-US" sz="3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0DD555-C739-AF4F-B248-51F21589B2A0}"/>
              </a:ext>
            </a:extLst>
          </p:cNvPr>
          <p:cNvSpPr txBox="1"/>
          <p:nvPr/>
        </p:nvSpPr>
        <p:spPr>
          <a:xfrm>
            <a:off x="5905433" y="941282"/>
            <a:ext cx="2032929" cy="1200329"/>
          </a:xfrm>
          <a:prstGeom prst="rect">
            <a:avLst/>
          </a:prstGeom>
          <a:noFill/>
        </p:spPr>
        <p:txBody>
          <a:bodyPr wrap="none" rtlCol="0">
            <a:spAutoFit/>
          </a:bodyPr>
          <a:lstStyle/>
          <a:p>
            <a:r>
              <a:rPr lang="en-US" dirty="0"/>
              <a:t>X1 = "this"</a:t>
            </a:r>
          </a:p>
          <a:p>
            <a:r>
              <a:rPr lang="en-US" dirty="0"/>
              <a:t>X2 = "movie</a:t>
            </a:r>
          </a:p>
          <a:p>
            <a:r>
              <a:rPr lang="en-US" dirty="0">
                <a:solidFill>
                  <a:srgbClr val="CC0000"/>
                </a:solidFill>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411079" y="3347948"/>
            <a:ext cx="4892842" cy="830997"/>
          </a:xfrm>
          <a:prstGeom prst="rect">
            <a:avLst/>
          </a:prstGeom>
          <a:noFill/>
        </p:spPr>
        <p:txBody>
          <a:bodyPr wrap="square" rtlCol="0">
            <a:spAutoFit/>
          </a:bodyPr>
          <a:lstStyle/>
          <a:p>
            <a:r>
              <a:rPr lang="en-US" dirty="0"/>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5193868" y="3864452"/>
            <a:ext cx="3934090" cy="830997"/>
          </a:xfrm>
          <a:prstGeom prst="rect">
            <a:avLst/>
          </a:prstGeom>
          <a:noFill/>
        </p:spPr>
        <p:txBody>
          <a:bodyPr wrap="none" rtlCol="0">
            <a:spAutoFit/>
          </a:bodyPr>
          <a:lstStyle/>
          <a:p>
            <a:r>
              <a:rPr lang="en-US" dirty="0">
                <a:solidFill>
                  <a:srgbClr val="00B050"/>
                </a:solidFill>
              </a:rPr>
              <a:t>X5 = "the same to you"</a:t>
            </a:r>
          </a:p>
          <a:p>
            <a:r>
              <a:rPr lang="en-US" dirty="0">
                <a:solidFill>
                  <a:srgbClr val="FF0000"/>
                </a:solidFill>
              </a:rPr>
              <a:t>X7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5905433" y="2150037"/>
            <a:ext cx="2855269" cy="461665"/>
          </a:xfrm>
          <a:prstGeom prst="rect">
            <a:avLst/>
          </a:prstGeom>
          <a:noFill/>
        </p:spPr>
        <p:txBody>
          <a:bodyPr wrap="none" rtlCol="0">
            <a:spAutoFit/>
          </a:bodyPr>
          <a:lstStyle/>
          <a:p>
            <a:r>
              <a:rPr lang="en-US" dirty="0">
                <a:solidFill>
                  <a:srgbClr val="00B050"/>
                </a:solidFill>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2057400" y="888975"/>
            <a:ext cx="542136" cy="769441"/>
          </a:xfrm>
          <a:prstGeom prst="rect">
            <a:avLst/>
          </a:prstGeom>
          <a:noFill/>
        </p:spPr>
        <p:txBody>
          <a:bodyPr wrap="none" rtlCol="0">
            <a:spAutoFit/>
          </a:bodyPr>
          <a:lstStyle/>
          <a:p>
            <a:r>
              <a:rPr lang="en-US" sz="4400" dirty="0">
                <a:solidFill>
                  <a:srgbClr val="00B050"/>
                </a:solidFill>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2069432" y="2527273"/>
            <a:ext cx="460382" cy="1107996"/>
          </a:xfrm>
          <a:prstGeom prst="rect">
            <a:avLst/>
          </a:prstGeom>
          <a:noFill/>
        </p:spPr>
        <p:txBody>
          <a:bodyPr wrap="none" rtlCol="0">
            <a:spAutoFit/>
          </a:bodyPr>
          <a:lstStyle/>
          <a:p>
            <a:r>
              <a:rPr lang="en-US" sz="6600" dirty="0">
                <a:solidFill>
                  <a:srgbClr val="C00000"/>
                </a:solidFill>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4884545" y="476509"/>
            <a:ext cx="4296369" cy="461665"/>
          </a:xfrm>
          <a:prstGeom prst="rect">
            <a:avLst/>
          </a:prstGeom>
          <a:noFill/>
        </p:spPr>
        <p:txBody>
          <a:bodyPr wrap="none" rtlCol="0">
            <a:spAutoFit/>
          </a:bodyPr>
          <a:lstStyle/>
          <a:p>
            <a:r>
              <a:rPr lang="en-US" dirty="0"/>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4846251" y="2886529"/>
            <a:ext cx="3914451" cy="1015663"/>
          </a:xfrm>
          <a:prstGeom prst="rect">
            <a:avLst/>
          </a:prstGeom>
          <a:noFill/>
        </p:spPr>
        <p:txBody>
          <a:bodyPr wrap="square" rtlCol="0">
            <a:spAutoFit/>
          </a:bodyPr>
          <a:lstStyle/>
          <a:p>
            <a:r>
              <a:rPr lang="en-US" sz="2000" dirty="0"/>
              <a:t>4gram features that just "memorize" training set and might cause problems</a:t>
            </a:r>
          </a:p>
        </p:txBody>
      </p:sp>
    </p:spTree>
    <p:extLst>
      <p:ext uri="{BB962C8B-B14F-4D97-AF65-F5344CB8AC3E}">
        <p14:creationId xmlns:p14="http://schemas.microsoft.com/office/powerpoint/2010/main" val="289599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822960" y="214953"/>
            <a:ext cx="7543800" cy="527997"/>
          </a:xfrm>
        </p:spPr>
        <p:txBody>
          <a:bodyPr>
            <a:normAutofit fontScale="90000"/>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734636" y="927684"/>
            <a:ext cx="7799765" cy="4191000"/>
          </a:xfrm>
        </p:spPr>
        <p:txBody>
          <a:bodyPr>
            <a:normAutofit fontScale="92500"/>
          </a:bodyPr>
          <a:lstStyle/>
          <a:p>
            <a:r>
              <a:rPr lang="en-US" sz="2400" dirty="0"/>
              <a:t>4-gram model on tiny data will just memorize the data</a:t>
            </a:r>
          </a:p>
          <a:p>
            <a:pPr lvl="1"/>
            <a:r>
              <a:rPr lang="en-US" sz="2400" dirty="0"/>
              <a:t>100% accuracy on the training set</a:t>
            </a:r>
          </a:p>
          <a:p>
            <a:r>
              <a:rPr lang="en-US" sz="2400" dirty="0"/>
              <a:t>But it will be surprised by the novel 4-grams in the test data</a:t>
            </a:r>
          </a:p>
          <a:p>
            <a:pPr lvl="1"/>
            <a:r>
              <a:rPr lang="en-US" sz="2400" dirty="0"/>
              <a:t>Low accuracy on test set</a:t>
            </a:r>
          </a:p>
          <a:p>
            <a:r>
              <a:rPr lang="en-US" sz="2800" dirty="0"/>
              <a:t>Models that are too powerful can </a:t>
            </a:r>
            <a:r>
              <a:rPr lang="en-US" sz="2800" b="1" dirty="0"/>
              <a:t>overfit</a:t>
            </a:r>
            <a:r>
              <a:rPr lang="en-US" sz="2800" dirty="0"/>
              <a:t> the data</a:t>
            </a:r>
          </a:p>
          <a:p>
            <a:pPr lvl="1"/>
            <a:r>
              <a:rPr lang="en-US" sz="2400" dirty="0"/>
              <a:t>Fitting the details of the training data so exactly that the model doesn't generalize well to the test set</a:t>
            </a:r>
          </a:p>
          <a:p>
            <a:pPr lvl="2"/>
            <a:r>
              <a:rPr lang="en-US" sz="2400" dirty="0"/>
              <a:t>How to avoid overfitting?</a:t>
            </a:r>
          </a:p>
          <a:p>
            <a:pPr lvl="3"/>
            <a:r>
              <a:rPr lang="en-US" sz="2000" dirty="0"/>
              <a:t>Regularization in logistic regression </a:t>
            </a:r>
          </a:p>
          <a:p>
            <a:pPr lvl="3"/>
            <a:r>
              <a:rPr lang="en-US" sz="2000" dirty="0"/>
              <a:t>Dropout in neural networks</a:t>
            </a:r>
          </a:p>
          <a:p>
            <a:pPr lvl="1"/>
            <a:endParaRPr lang="en-US" dirty="0"/>
          </a:p>
        </p:txBody>
      </p:sp>
      <p:sp>
        <p:nvSpPr>
          <p:cNvPr id="4" name="Slide Number Placeholder 3">
            <a:extLst>
              <a:ext uri="{FF2B5EF4-FFF2-40B4-BE49-F238E27FC236}">
                <a16:creationId xmlns:a16="http://schemas.microsoft.com/office/drawing/2014/main" id="{FB390B8E-6E1E-5B4F-AE2C-BE6C523CD36F}"/>
              </a:ext>
            </a:extLst>
          </p:cNvPr>
          <p:cNvSpPr>
            <a:spLocks noGrp="1"/>
          </p:cNvSpPr>
          <p:nvPr>
            <p:ph type="sldNum" sz="quarter" idx="12"/>
          </p:nvPr>
        </p:nvSpPr>
        <p:spPr/>
        <p:txBody>
          <a:bodyPr/>
          <a:lstStyle/>
          <a:p>
            <a:fld id="{D07771B2-D7F7-364E-B6F3-F7FE93606BCE}" type="slidenum">
              <a:rPr lang="en-US" smtClean="0"/>
              <a:t>79</a:t>
            </a:fld>
            <a:endParaRPr lang="en-US"/>
          </a:p>
        </p:txBody>
      </p:sp>
    </p:spTree>
    <p:extLst>
      <p:ext uri="{BB962C8B-B14F-4D97-AF65-F5344CB8AC3E}">
        <p14:creationId xmlns:p14="http://schemas.microsoft.com/office/powerpoint/2010/main" val="2179571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337780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Regularization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rmAutofit/>
          </a:bodyPr>
          <a:lstStyle/>
          <a:p>
            <a:r>
              <a:rPr lang="en-US" dirty="0"/>
              <a:t>A solution for overfitting</a:t>
            </a:r>
          </a:p>
          <a:p>
            <a:r>
              <a:rPr lang="en-US" dirty="0"/>
              <a:t>Add a regularization term </a:t>
            </a:r>
            <a:r>
              <a:rPr lang="en-US" i="1" dirty="0"/>
              <a:t>R</a:t>
            </a:r>
            <a:r>
              <a:rPr lang="en-US" dirty="0"/>
              <a:t>(</a:t>
            </a:r>
            <a:r>
              <a:rPr lang="el-GR" dirty="0"/>
              <a:t>θ) </a:t>
            </a:r>
            <a:r>
              <a:rPr lang="en-US" dirty="0"/>
              <a:t>to the loss function </a:t>
            </a:r>
            <a:r>
              <a:rPr lang="en-US" sz="1800" dirty="0"/>
              <a:t>(for now written as maximizing </a:t>
            </a:r>
            <a:r>
              <a:rPr lang="en-US" sz="1800" dirty="0" err="1"/>
              <a:t>logprob</a:t>
            </a:r>
            <a:r>
              <a:rPr lang="en-US" sz="1800" dirty="0"/>
              <a:t> rather than minimizing loss) </a:t>
            </a:r>
          </a:p>
          <a:p>
            <a:endParaRPr lang="en-US" sz="1800" dirty="0"/>
          </a:p>
          <a:p>
            <a:endParaRPr lang="en-US" sz="1800" dirty="0"/>
          </a:p>
          <a:p>
            <a:endParaRPr lang="en-US" sz="1800" dirty="0"/>
          </a:p>
          <a:p>
            <a:r>
              <a:rPr lang="en-US" dirty="0"/>
              <a:t>Idea: choose an </a:t>
            </a:r>
            <a:r>
              <a:rPr lang="en-US" i="1" dirty="0"/>
              <a:t>R</a:t>
            </a:r>
            <a:r>
              <a:rPr lang="en-US" dirty="0"/>
              <a:t>(</a:t>
            </a:r>
            <a:r>
              <a:rPr lang="el-GR" dirty="0"/>
              <a:t>θ)</a:t>
            </a:r>
            <a:r>
              <a:rPr lang="en-US" dirty="0"/>
              <a:t> that penalizes large weights</a:t>
            </a:r>
          </a:p>
          <a:p>
            <a:pPr lvl="1"/>
            <a:r>
              <a:rPr lang="en-US" dirty="0"/>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id="{ED02CBB2-E1ED-A04E-98C0-81357B48C958}"/>
              </a:ext>
            </a:extLst>
          </p:cNvPr>
          <p:cNvPicPr>
            <a:picLocks noChangeAspect="1"/>
          </p:cNvPicPr>
          <p:nvPr/>
        </p:nvPicPr>
        <p:blipFill>
          <a:blip r:embed="rId2"/>
          <a:stretch>
            <a:fillRect/>
          </a:stretch>
        </p:blipFill>
        <p:spPr>
          <a:xfrm>
            <a:off x="1752600" y="2435225"/>
            <a:ext cx="5258210" cy="958850"/>
          </a:xfrm>
          <a:prstGeom prst="rect">
            <a:avLst/>
          </a:prstGeom>
        </p:spPr>
      </p:pic>
    </p:spTree>
    <p:extLst>
      <p:ext uri="{BB962C8B-B14F-4D97-AF65-F5344CB8AC3E}">
        <p14:creationId xmlns:p14="http://schemas.microsoft.com/office/powerpoint/2010/main" val="2023672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L2 Regularization (= ridge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7635240" cy="3429000"/>
          </a:xfrm>
        </p:spPr>
        <p:txBody>
          <a:bodyPr/>
          <a:lstStyle/>
          <a:p>
            <a:r>
              <a:rPr lang="en-US" dirty="0"/>
              <a:t>	The sum of the squares of the weights</a:t>
            </a:r>
          </a:p>
          <a:p>
            <a:r>
              <a:rPr lang="en-US" dirty="0"/>
              <a:t>The name is because this is the (square of the)        </a:t>
            </a:r>
            <a:r>
              <a:rPr lang="en-US" b="1" dirty="0"/>
              <a:t>L2 norm</a:t>
            </a:r>
            <a:r>
              <a:rPr lang="en-US" dirty="0"/>
              <a:t> </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l-GR" baseline="-25000" dirty="0">
                <a:latin typeface="Times New Roman" panose="02020603050405020304" pitchFamily="18" charset="0"/>
                <a:cs typeface="Times New Roman" panose="02020603050405020304" pitchFamily="18" charset="0"/>
              </a:rPr>
              <a:t>2</a:t>
            </a:r>
            <a:r>
              <a:rPr lang="el-GR" dirty="0"/>
              <a:t>, </a:t>
            </a:r>
            <a:r>
              <a:rPr lang="en-US" dirty="0"/>
              <a:t>= </a:t>
            </a:r>
            <a:r>
              <a:rPr lang="en-US" b="1" dirty="0"/>
              <a:t>Euclidean distance </a:t>
            </a:r>
            <a:r>
              <a:rPr lang="en-US" dirty="0"/>
              <a:t>of </a:t>
            </a:r>
            <a:r>
              <a:rPr lang="el-GR" dirty="0">
                <a:latin typeface="Times New Roman" panose="02020603050405020304" pitchFamily="18" charset="0"/>
                <a:cs typeface="Times New Roman" panose="02020603050405020304" pitchFamily="18" charset="0"/>
              </a:rPr>
              <a:t>θ </a:t>
            </a:r>
            <a:r>
              <a:rPr lang="en-US" dirty="0"/>
              <a:t>to the origin.</a:t>
            </a:r>
          </a:p>
          <a:p>
            <a:endParaRPr lang="en-US" dirty="0"/>
          </a:p>
          <a:p>
            <a:endParaRPr lang="en-US" dirty="0"/>
          </a:p>
          <a:p>
            <a:r>
              <a:rPr lang="en-US" dirty="0"/>
              <a:t>L2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tretch>
            <a:fillRect/>
          </a:stretch>
        </p:blipFill>
        <p:spPr>
          <a:xfrm>
            <a:off x="2209800" y="2647950"/>
            <a:ext cx="3384550" cy="1041400"/>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tretch>
            <a:fillRect/>
          </a:stretch>
        </p:blipFill>
        <p:spPr>
          <a:xfrm>
            <a:off x="1981200" y="4122807"/>
            <a:ext cx="5525206" cy="1041400"/>
          </a:xfrm>
          <a:prstGeom prst="rect">
            <a:avLst/>
          </a:prstGeom>
        </p:spPr>
      </p:pic>
    </p:spTree>
    <p:extLst>
      <p:ext uri="{BB962C8B-B14F-4D97-AF65-F5344CB8AC3E}">
        <p14:creationId xmlns:p14="http://schemas.microsoft.com/office/powerpoint/2010/main" val="1448921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p:txBody>
          <a:bodyPr/>
          <a:lstStyle/>
          <a:p>
            <a:r>
              <a:rPr lang="en-US" dirty="0"/>
              <a:t>L1 Regularization (= lasso regression)</a:t>
            </a:r>
          </a:p>
        </p:txBody>
      </p:sp>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822960" y="1200150"/>
            <a:ext cx="8168640" cy="3429000"/>
          </a:xfrm>
        </p:spPr>
        <p:txBody>
          <a:bodyPr/>
          <a:lstStyle/>
          <a:p>
            <a:r>
              <a:rPr lang="en-US" dirty="0"/>
              <a:t>	The sum of the (absolute value of the) weights</a:t>
            </a:r>
          </a:p>
          <a:p>
            <a:r>
              <a:rPr lang="en-US" dirty="0"/>
              <a:t>Named after the </a:t>
            </a:r>
            <a:r>
              <a:rPr lang="en-US" b="1" dirty="0"/>
              <a:t>L1 norm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a:t>
            </a:r>
            <a:r>
              <a:rPr lang="en-US" baseline="-25000" dirty="0">
                <a:latin typeface="Times New Roman" panose="02020603050405020304" pitchFamily="18" charset="0"/>
                <a:cs typeface="Times New Roman" panose="02020603050405020304" pitchFamily="18" charset="0"/>
              </a:rPr>
              <a:t>1</a:t>
            </a:r>
            <a:r>
              <a:rPr lang="en-US" dirty="0"/>
              <a:t>, = sum of the absolute values of the weights, = </a:t>
            </a:r>
            <a:r>
              <a:rPr lang="en-US" b="1" dirty="0"/>
              <a:t>Manhattan distance</a:t>
            </a:r>
            <a:r>
              <a:rPr lang="en-US" dirty="0"/>
              <a:t> </a:t>
            </a:r>
          </a:p>
          <a:p>
            <a:endParaRPr lang="en-US" dirty="0"/>
          </a:p>
          <a:p>
            <a:endParaRPr lang="en-US" sz="1100" dirty="0"/>
          </a:p>
          <a:p>
            <a:r>
              <a:rPr lang="en-US" dirty="0"/>
              <a:t>L1 regularized objective function:</a:t>
            </a:r>
          </a:p>
          <a:p>
            <a:endParaRPr lang="en-US" dirty="0"/>
          </a:p>
        </p:txBody>
      </p:sp>
      <p:pic>
        <p:nvPicPr>
          <p:cNvPr id="8" name="Picture 7">
            <a:extLst>
              <a:ext uri="{FF2B5EF4-FFF2-40B4-BE49-F238E27FC236}">
                <a16:creationId xmlns:a16="http://schemas.microsoft.com/office/drawing/2014/main" id="{F1FEC24F-88EC-2C45-B330-635C0E594945}"/>
              </a:ext>
            </a:extLst>
          </p:cNvPr>
          <p:cNvPicPr>
            <a:picLocks noChangeAspect="1"/>
          </p:cNvPicPr>
          <p:nvPr/>
        </p:nvPicPr>
        <p:blipFill>
          <a:blip r:embed="rId2"/>
          <a:srcRect/>
          <a:stretch/>
        </p:blipFill>
        <p:spPr>
          <a:xfrm>
            <a:off x="2667000" y="2453404"/>
            <a:ext cx="3384550" cy="1008856"/>
          </a:xfrm>
          <a:prstGeom prst="rect">
            <a:avLst/>
          </a:prstGeom>
        </p:spPr>
      </p:pic>
      <p:pic>
        <p:nvPicPr>
          <p:cNvPr id="10" name="Picture 9">
            <a:extLst>
              <a:ext uri="{FF2B5EF4-FFF2-40B4-BE49-F238E27FC236}">
                <a16:creationId xmlns:a16="http://schemas.microsoft.com/office/drawing/2014/main" id="{6163C952-1829-4D41-B4DA-C5E7F3B8A13B}"/>
              </a:ext>
            </a:extLst>
          </p:cNvPr>
          <p:cNvPicPr>
            <a:picLocks noChangeAspect="1"/>
          </p:cNvPicPr>
          <p:nvPr/>
        </p:nvPicPr>
        <p:blipFill>
          <a:blip r:embed="rId3"/>
          <a:srcRect/>
          <a:stretch/>
        </p:blipFill>
        <p:spPr>
          <a:xfrm>
            <a:off x="1540257" y="3985952"/>
            <a:ext cx="6063486" cy="1046489"/>
          </a:xfrm>
          <a:prstGeom prst="rect">
            <a:avLst/>
          </a:prstGeom>
        </p:spPr>
      </p:pic>
    </p:spTree>
    <p:extLst>
      <p:ext uri="{BB962C8B-B14F-4D97-AF65-F5344CB8AC3E}">
        <p14:creationId xmlns:p14="http://schemas.microsoft.com/office/powerpoint/2010/main" val="2700363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Tree>
    <p:extLst>
      <p:ext uri="{BB962C8B-B14F-4D97-AF65-F5344CB8AC3E}">
        <p14:creationId xmlns:p14="http://schemas.microsoft.com/office/powerpoint/2010/main" val="178209170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lnSpcReduction="10000"/>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84</a:t>
            </a:fld>
            <a:endParaRPr lang="en-US" dirty="0"/>
          </a:p>
        </p:txBody>
      </p:sp>
    </p:spTree>
    <p:extLst>
      <p:ext uri="{BB962C8B-B14F-4D97-AF65-F5344CB8AC3E}">
        <p14:creationId xmlns:p14="http://schemas.microsoft.com/office/powerpoint/2010/main" val="504813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fontScale="92500"/>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85</a:t>
            </a:fld>
            <a:endParaRPr lang="en-US"/>
          </a:p>
        </p:txBody>
      </p:sp>
    </p:spTree>
    <p:extLst>
      <p:ext uri="{BB962C8B-B14F-4D97-AF65-F5344CB8AC3E}">
        <p14:creationId xmlns:p14="http://schemas.microsoft.com/office/powerpoint/2010/main" val="37750471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86</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990600" y="1620845"/>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27165993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87</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19169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88</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2563362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37593" y="297438"/>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89</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291028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77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Thanks for </a:t>
            </a:r>
            <a:r>
              <a:rPr lang="en-US" altLang="zh-TW" smtClean="0"/>
              <a:t>Your Attention!</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90</a:t>
            </a:fld>
            <a:endParaRPr lang="en-US"/>
          </a:p>
        </p:txBody>
      </p:sp>
    </p:spTree>
    <p:extLst>
      <p:ext uri="{BB962C8B-B14F-4D97-AF65-F5344CB8AC3E}">
        <p14:creationId xmlns:p14="http://schemas.microsoft.com/office/powerpoint/2010/main" val="2504728943"/>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11525</TotalTime>
  <Words>5511</Words>
  <Application>Microsoft Office PowerPoint</Application>
  <PresentationFormat>如螢幕大小 (16:9)</PresentationFormat>
  <Paragraphs>597</Paragraphs>
  <Slides>90</Slides>
  <Notes>46</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90</vt:i4>
      </vt:variant>
    </vt:vector>
  </HeadingPairs>
  <TitlesOfParts>
    <vt:vector size="104" baseType="lpstr">
      <vt:lpstr>Courier</vt:lpstr>
      <vt:lpstr>ＭＳ Ｐゴシック</vt:lpstr>
      <vt:lpstr>TimesNewRomanPSMT</vt:lpstr>
      <vt:lpstr>新細明體</vt:lpstr>
      <vt:lpstr>Arial</vt:lpstr>
      <vt:lpstr>Calibri</vt:lpstr>
      <vt:lpstr>Cambria Math</vt:lpstr>
      <vt:lpstr>Lucida Sans</vt:lpstr>
      <vt:lpstr>Symbol</vt:lpstr>
      <vt:lpstr>Tahoma</vt:lpstr>
      <vt:lpstr>Times</vt:lpstr>
      <vt:lpstr>Times New Roman</vt:lpstr>
      <vt:lpstr>Wingdings</vt:lpstr>
      <vt:lpstr>NLP-jurafsky</vt:lpstr>
      <vt:lpstr>Chap. 5: Logistic Regression</vt:lpstr>
      <vt:lpstr>Reference</vt:lpstr>
      <vt:lpstr>Outline</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Sentiment example: does y=1 or y=0?</vt:lpstr>
      <vt:lpstr>PowerPoint 簡報</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簡報</vt:lpstr>
      <vt:lpstr>Hyperparameters</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Overfitting</vt:lpstr>
      <vt:lpstr>Overfitting</vt:lpstr>
      <vt:lpstr>Overfitting</vt:lpstr>
      <vt:lpstr>Regularization</vt:lpstr>
      <vt:lpstr>L2 Regularization (= ridge regression)</vt:lpstr>
      <vt:lpstr>L1 Regularization (= lasso regression)</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Thanks for Your Attention!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Christopher Manning</dc:creator>
  <cp:lastModifiedBy>Windows 使用者</cp:lastModifiedBy>
  <cp:revision>235</cp:revision>
  <cp:lastPrinted>2012-03-27T19:39:52Z</cp:lastPrinted>
  <dcterms:created xsi:type="dcterms:W3CDTF">2010-04-19T15:31:24Z</dcterms:created>
  <dcterms:modified xsi:type="dcterms:W3CDTF">2024-03-18T05:27:30Z</dcterms:modified>
</cp:coreProperties>
</file>